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0" r:id="rId3"/>
    <p:sldId id="258" r:id="rId4"/>
    <p:sldId id="259" r:id="rId5"/>
    <p:sldId id="260" r:id="rId6"/>
    <p:sldId id="268" r:id="rId7"/>
    <p:sldId id="266" r:id="rId8"/>
    <p:sldId id="261"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D8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33" autoAdjust="0"/>
  </p:normalViewPr>
  <p:slideViewPr>
    <p:cSldViewPr>
      <p:cViewPr>
        <p:scale>
          <a:sx n="60" d="100"/>
          <a:sy n="60" d="100"/>
        </p:scale>
        <p:origin x="-1656"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74946-849F-4B5D-8AFD-5530F1A4B749}" type="datetimeFigureOut">
              <a:rPr lang="en-US" smtClean="0"/>
              <a:pPr/>
              <a:t>4/23/2013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F5CFB-A9DE-4D21-B192-4AC60587C997}" type="slidenum">
              <a:rPr lang="en-US" smtClean="0"/>
              <a:pPr/>
              <a:t>‹#›</a:t>
            </a:fld>
            <a:endParaRPr lang="en-US"/>
          </a:p>
        </p:txBody>
      </p:sp>
    </p:spTree>
    <p:extLst>
      <p:ext uri="{BB962C8B-B14F-4D97-AF65-F5344CB8AC3E}">
        <p14:creationId xmlns:p14="http://schemas.microsoft.com/office/powerpoint/2010/main" val="8111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Personal\Desktop\TTC Picture\DSC07069.JPG"/>
          <p:cNvPicPr>
            <a:picLocks noChangeAspect="1" noChangeArrowheads="1"/>
          </p:cNvPicPr>
          <p:nvPr/>
        </p:nvPicPr>
        <p:blipFill>
          <a:blip r:embed="rId2" cstate="print"/>
          <a:srcRect l="22000" t="20667" r="25000"/>
          <a:stretch>
            <a:fillRect/>
          </a:stretch>
        </p:blipFill>
        <p:spPr bwMode="auto">
          <a:xfrm>
            <a:off x="0" y="-609600"/>
            <a:ext cx="9144000" cy="7467600"/>
          </a:xfrm>
          <a:prstGeom prst="rect">
            <a:avLst/>
          </a:prstGeom>
          <a:noFill/>
          <a:ln w="57150">
            <a:solidFill>
              <a:srgbClr val="00B050"/>
            </a:solidFill>
          </a:ln>
        </p:spPr>
      </p:pic>
      <p:sp>
        <p:nvSpPr>
          <p:cNvPr id="5" name="TextBox 4"/>
          <p:cNvSpPr txBox="1"/>
          <p:nvPr/>
        </p:nvSpPr>
        <p:spPr>
          <a:xfrm>
            <a:off x="1600200" y="3124200"/>
            <a:ext cx="6400800" cy="1569660"/>
          </a:xfrm>
          <a:prstGeom prst="rect">
            <a:avLst/>
          </a:prstGeom>
          <a:noFill/>
        </p:spPr>
        <p:txBody>
          <a:bodyPr wrap="square" rtlCol="0">
            <a:spAutoFit/>
          </a:bodyPr>
          <a:lstStyle/>
          <a:p>
            <a:pPr algn="ctr"/>
            <a:r>
              <a:rPr lang="bn-BD" sz="9600" dirty="0" smtClean="0">
                <a:solidFill>
                  <a:schemeClr val="tx2">
                    <a:lumMod val="75000"/>
                  </a:schemeClr>
                </a:solidFill>
                <a:latin typeface="NikoshBAN" pitchFamily="2" charset="0"/>
                <a:cs typeface="NikoshBAN" pitchFamily="2" charset="0"/>
              </a:rPr>
              <a:t>স্বাগতম</a:t>
            </a:r>
            <a:endParaRPr lang="en-US" sz="9600" dirty="0">
              <a:solidFill>
                <a:schemeClr val="tx2">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6202362"/>
          </a:xfrm>
          <a:solidFill>
            <a:srgbClr val="92D050"/>
          </a:solidFill>
        </p:spPr>
        <p:txBody>
          <a:bodyPr>
            <a:normAutofit/>
          </a:bodyPr>
          <a:lstStyle/>
          <a:p>
            <a:pPr algn="l"/>
            <a:r>
              <a:rPr lang="bn-BD" dirty="0" smtClean="0">
                <a:latin typeface="NikoshBAN" pitchFamily="2" charset="0"/>
                <a:cs typeface="NikoshBAN" pitchFamily="2" charset="0"/>
              </a:rPr>
              <a:t>মূল্যায়নঃ</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en-US" dirty="0" smtClean="0">
                <a:latin typeface="NikoshBAN" pitchFamily="2" charset="0"/>
                <a:cs typeface="NikoshBAN" pitchFamily="2" charset="0"/>
              </a:rPr>
              <a:t>১।কম্পিউটারের </a:t>
            </a:r>
            <a:r>
              <a:rPr lang="en-US" dirty="0" err="1" smtClean="0">
                <a:latin typeface="NikoshBAN" pitchFamily="2" charset="0"/>
                <a:cs typeface="NikoshBAN" pitchFamily="2" charset="0"/>
              </a:rPr>
              <a:t>ডিভাইস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a:t>
            </a:r>
            <a:r>
              <a:rPr lang="en-US" dirty="0" smtClean="0">
                <a:latin typeface="NikoshBAN" pitchFamily="2" charset="0"/>
                <a:cs typeface="NikoshBAN" pitchFamily="2" charset="0"/>
              </a:rPr>
              <a:t>?</a:t>
            </a:r>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dirty="0" smtClean="0">
                <a:latin typeface="NikoshBAN" pitchFamily="2" charset="0"/>
                <a:cs typeface="NikoshBAN" pitchFamily="2" charset="0"/>
              </a:rPr>
              <a:t>২।কম্পিউটারের কয়েকটি ডিভাইসের নাম লিখ ?</a:t>
            </a:r>
            <a:br>
              <a:rPr lang="bn-BD" dirty="0" smtClean="0">
                <a:latin typeface="NikoshBAN" pitchFamily="2" charset="0"/>
                <a:cs typeface="NikoshBAN" pitchFamily="2" charset="0"/>
              </a:rPr>
            </a:br>
            <a:r>
              <a:rPr lang="bn-BD" dirty="0" smtClean="0">
                <a:latin typeface="NikoshBAN" pitchFamily="2" charset="0"/>
                <a:cs typeface="NikoshBAN" pitchFamily="2" charset="0"/>
              </a:rPr>
              <a:t>৩। কি বোর্ডের বর্ণনা কর।  </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6248400"/>
          </a:xfrm>
          <a:solidFill>
            <a:srgbClr val="FFFF00"/>
          </a:solidFill>
        </p:spPr>
        <p:txBody>
          <a:bodyPr>
            <a:normAutofit/>
          </a:bodyPr>
          <a:lstStyle/>
          <a:p>
            <a:r>
              <a:rPr lang="bn-BD" b="1" u="sng" dirty="0" smtClean="0">
                <a:latin typeface="NikoshBAN" pitchFamily="2" charset="0"/>
                <a:cs typeface="NikoshBAN" pitchFamily="2" charset="0"/>
              </a:rPr>
              <a:t>বাডির কাজ</a:t>
            </a:r>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dirty="0" smtClean="0">
                <a:latin typeface="NikoshBAN" pitchFamily="2" charset="0"/>
                <a:cs typeface="NikoshBAN" pitchFamily="2" charset="0"/>
              </a:rPr>
              <a:t>১। ছবি সহ দুটি আউটপুট ডিভাইসের বর্ণনা কর ।</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6400800"/>
          </a:xfrm>
          <a:solidFill>
            <a:srgbClr val="00B050"/>
          </a:solidFill>
        </p:spPr>
        <p:txBody>
          <a:bodyPr>
            <a:normAutofit fontScale="90000"/>
          </a:bodyPr>
          <a:lstStyle/>
          <a:p>
            <a:r>
              <a:rPr lang="bn-BD" sz="23900" b="1" dirty="0" smtClean="0">
                <a:solidFill>
                  <a:srgbClr val="C00000"/>
                </a:solidFill>
                <a:latin typeface="NikoshBAN" pitchFamily="2" charset="0"/>
                <a:cs typeface="NikoshBAN" pitchFamily="2" charset="0"/>
              </a:rPr>
              <a:t>ধন্যবাদ</a:t>
            </a:r>
            <a:endParaRPr lang="en-US" sz="23900" b="1"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83931" y="1623848"/>
            <a:ext cx="4267200" cy="3886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600" dirty="0" smtClean="0"/>
              <a:t>মৃত্যুঞ্জয় রায়।</a:t>
            </a:r>
          </a:p>
          <a:p>
            <a:r>
              <a:rPr lang="bn-BD" sz="3600" dirty="0" smtClean="0"/>
              <a:t>মীরগঞ্জহাট বহুমূখী উচ্চ বিদ্যালয়।</a:t>
            </a:r>
            <a:endParaRPr lang="en-US" sz="3600" dirty="0"/>
          </a:p>
        </p:txBody>
      </p:sp>
      <p:sp>
        <p:nvSpPr>
          <p:cNvPr id="5" name="Rectangle 4"/>
          <p:cNvSpPr/>
          <p:nvPr/>
        </p:nvSpPr>
        <p:spPr>
          <a:xfrm>
            <a:off x="4648200" y="1600200"/>
            <a:ext cx="4191000" cy="3886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600" dirty="0" smtClean="0">
                <a:latin typeface="NikoshBAN" pitchFamily="2" charset="0"/>
                <a:cs typeface="NikoshBAN" pitchFamily="2" charset="0"/>
              </a:rPr>
              <a:t>বিষয়ঃ তথ্য ও যোগাযোগ প্রযুক্তি অধ্যায়ঃ দ্বিতীয়</a:t>
            </a:r>
          </a:p>
          <a:p>
            <a:r>
              <a:rPr lang="bn-BD" sz="3600" dirty="0" smtClean="0">
                <a:latin typeface="NikoshBAN" pitchFamily="2" charset="0"/>
                <a:cs typeface="NikoshBAN" pitchFamily="2" charset="0"/>
              </a:rPr>
              <a:t>শ্রেণীঃ ষষ্ঠ</a:t>
            </a:r>
          </a:p>
          <a:p>
            <a:r>
              <a:rPr lang="bn-BD" sz="3600" dirty="0" smtClean="0">
                <a:latin typeface="NikoshBAN" pitchFamily="2" charset="0"/>
                <a:cs typeface="NikoshBAN" pitchFamily="2" charset="0"/>
              </a:rPr>
              <a:t>সময়-৪০মিনিট।</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bg1"/>
            </a:solidFill>
          </a:ln>
        </p:spPr>
        <p:txBody>
          <a:bodyPr>
            <a:normAutofit fontScale="90000"/>
          </a:bodyPr>
          <a:lstStyle/>
          <a:p>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bn-BD" dirty="0" smtClean="0">
                <a:latin typeface="NikoshBAN" pitchFamily="2" charset="0"/>
                <a:cs typeface="NikoshBAN" pitchFamily="2" charset="0"/>
              </a:rPr>
              <a:t>ছবিগুলি লক্ষ্য কর </a:t>
            </a:r>
            <a:br>
              <a:rPr lang="bn-BD" dirty="0" smtClean="0">
                <a:latin typeface="NikoshBAN" pitchFamily="2" charset="0"/>
                <a:cs typeface="NikoshBAN" pitchFamily="2" charset="0"/>
              </a:rPr>
            </a:br>
            <a:endParaRPr lang="en-US" dirty="0">
              <a:latin typeface="NikoshBAN" pitchFamily="2" charset="0"/>
              <a:cs typeface="NikoshBAN" pitchFamily="2" charset="0"/>
            </a:endParaRPr>
          </a:p>
        </p:txBody>
      </p:sp>
      <p:pic>
        <p:nvPicPr>
          <p:cNvPr id="1026" name="Picture 2" descr="F:\jitu\hw01.gif"/>
          <p:cNvPicPr>
            <a:picLocks noGrp="1" noChangeAspect="1" noChangeArrowheads="1"/>
          </p:cNvPicPr>
          <p:nvPr>
            <p:ph idx="1"/>
          </p:nvPr>
        </p:nvPicPr>
        <p:blipFill>
          <a:blip r:embed="rId3"/>
          <a:srcRect/>
          <a:stretch>
            <a:fillRect/>
          </a:stretch>
        </p:blipFill>
        <p:spPr bwMode="auto">
          <a:xfrm>
            <a:off x="1066800" y="1447800"/>
            <a:ext cx="6172200" cy="4860608"/>
          </a:xfrm>
          <a:prstGeom prst="rect">
            <a:avLst/>
          </a:prstGeom>
          <a:noFill/>
        </p:spPr>
      </p:pic>
      <p:sp>
        <p:nvSpPr>
          <p:cNvPr id="5" name="Rectangle 4"/>
          <p:cNvSpPr/>
          <p:nvPr/>
        </p:nvSpPr>
        <p:spPr>
          <a:xfrm>
            <a:off x="1905000" y="1447800"/>
            <a:ext cx="1812235" cy="261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7400" y="1447800"/>
            <a:ext cx="1371600" cy="461665"/>
          </a:xfrm>
          <a:prstGeom prst="rect">
            <a:avLst/>
          </a:prstGeom>
          <a:noFill/>
        </p:spPr>
        <p:txBody>
          <a:bodyPr wrap="square" rtlCol="0">
            <a:spAutoFit/>
          </a:bodyPr>
          <a:lstStyle/>
          <a:p>
            <a:r>
              <a:rPr lang="bn-BD" sz="2400" dirty="0" smtClean="0">
                <a:latin typeface="NikoshBAN" pitchFamily="2" charset="0"/>
                <a:cs typeface="NikoshBAN" pitchFamily="2" charset="0"/>
              </a:rPr>
              <a:t>সি পি ইউ</a:t>
            </a:r>
            <a:endParaRPr lang="en-US" sz="2400" dirty="0">
              <a:latin typeface="NikoshBAN" pitchFamily="2" charset="0"/>
              <a:cs typeface="NikoshBAN" pitchFamily="2" charset="0"/>
            </a:endParaRPr>
          </a:p>
        </p:txBody>
      </p:sp>
      <p:sp>
        <p:nvSpPr>
          <p:cNvPr id="7" name="TextBox 6"/>
          <p:cNvSpPr txBox="1"/>
          <p:nvPr/>
        </p:nvSpPr>
        <p:spPr>
          <a:xfrm>
            <a:off x="3962400" y="1447800"/>
            <a:ext cx="1066800" cy="461665"/>
          </a:xfrm>
          <a:prstGeom prst="rect">
            <a:avLst/>
          </a:prstGeom>
          <a:solidFill>
            <a:schemeClr val="bg1"/>
          </a:solidFill>
        </p:spPr>
        <p:txBody>
          <a:bodyPr wrap="square" rtlCol="0">
            <a:spAutoFit/>
          </a:bodyPr>
          <a:lstStyle/>
          <a:p>
            <a:r>
              <a:rPr lang="bn-BD" sz="2400" dirty="0" smtClean="0">
                <a:latin typeface="NikoshBAN" pitchFamily="2" charset="0"/>
                <a:cs typeface="NikoshBAN" pitchFamily="2" charset="0"/>
              </a:rPr>
              <a:t>মনিটর</a:t>
            </a:r>
            <a:endParaRPr lang="en-US" sz="2400" dirty="0">
              <a:latin typeface="NikoshBAN" pitchFamily="2" charset="0"/>
              <a:cs typeface="NikoshBAN" pitchFamily="2" charset="0"/>
            </a:endParaRPr>
          </a:p>
        </p:txBody>
      </p:sp>
      <p:sp>
        <p:nvSpPr>
          <p:cNvPr id="8" name="TextBox 7"/>
          <p:cNvSpPr txBox="1"/>
          <p:nvPr/>
        </p:nvSpPr>
        <p:spPr>
          <a:xfrm>
            <a:off x="6324600" y="1524000"/>
            <a:ext cx="1066800" cy="369332"/>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6781800" y="2590800"/>
            <a:ext cx="228600"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4724400" y="5562600"/>
            <a:ext cx="1371600"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4114800" y="5715000"/>
            <a:ext cx="9144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1905000" y="5486400"/>
            <a:ext cx="1143000"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5867400" y="5334000"/>
            <a:ext cx="13716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3962400" y="5943600"/>
            <a:ext cx="914400" cy="369332"/>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4800600" y="5791200"/>
            <a:ext cx="381000" cy="369332"/>
          </a:xfrm>
          <a:prstGeom prst="rect">
            <a:avLst/>
          </a:prstGeom>
          <a:solidFill>
            <a:schemeClr val="bg1"/>
          </a:solidFill>
        </p:spPr>
        <p:txBody>
          <a:bodyPr wrap="square" rtlCol="0">
            <a:spAutoFit/>
          </a:bodyPr>
          <a:lstStyle/>
          <a:p>
            <a:endParaRPr lang="en-US" dirty="0"/>
          </a:p>
        </p:txBody>
      </p:sp>
      <p:sp>
        <p:nvSpPr>
          <p:cNvPr id="16" name="TextBox 15"/>
          <p:cNvSpPr txBox="1"/>
          <p:nvPr/>
        </p:nvSpPr>
        <p:spPr>
          <a:xfrm>
            <a:off x="1066800" y="2971800"/>
            <a:ext cx="990600" cy="369332"/>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a:off x="1752600" y="5791200"/>
            <a:ext cx="1295400" cy="369332"/>
          </a:xfrm>
          <a:prstGeom prst="rect">
            <a:avLst/>
          </a:prstGeom>
          <a:solidFill>
            <a:schemeClr val="bg1"/>
          </a:solidFill>
        </p:spPr>
        <p:txBody>
          <a:bodyPr wrap="square" rtlCol="0">
            <a:spAutoFit/>
          </a:bodyPr>
          <a:lstStyle/>
          <a:p>
            <a:endParaRPr lang="en-US" dirty="0"/>
          </a:p>
        </p:txBody>
      </p:sp>
      <p:sp>
        <p:nvSpPr>
          <p:cNvPr id="18" name="TextBox 17"/>
          <p:cNvSpPr txBox="1"/>
          <p:nvPr/>
        </p:nvSpPr>
        <p:spPr>
          <a:xfrm>
            <a:off x="6477000" y="5181600"/>
            <a:ext cx="1981200" cy="381000"/>
          </a:xfrm>
          <a:prstGeom prst="rect">
            <a:avLst/>
          </a:prstGeom>
          <a:solidFill>
            <a:schemeClr val="bg1"/>
          </a:solidFill>
        </p:spPr>
        <p:txBody>
          <a:bodyPr wrap="square" rtlCol="0">
            <a:spAutoFit/>
          </a:bodyPr>
          <a:lstStyle/>
          <a:p>
            <a:endParaRPr lang="en-US" dirty="0"/>
          </a:p>
        </p:txBody>
      </p:sp>
      <p:sp>
        <p:nvSpPr>
          <p:cNvPr id="19" name="TextBox 18"/>
          <p:cNvSpPr txBox="1"/>
          <p:nvPr/>
        </p:nvSpPr>
        <p:spPr>
          <a:xfrm>
            <a:off x="6172200" y="1828800"/>
            <a:ext cx="533400" cy="369332"/>
          </a:xfrm>
          <a:prstGeom prst="rect">
            <a:avLst/>
          </a:prstGeom>
          <a:solidFill>
            <a:schemeClr val="bg1"/>
          </a:solidFill>
        </p:spPr>
        <p:txBody>
          <a:bodyPr wrap="square" rtlCol="0">
            <a:spAutoFit/>
          </a:bodyPr>
          <a:lstStyle/>
          <a:p>
            <a:endParaRPr lang="en-US" dirty="0"/>
          </a:p>
        </p:txBody>
      </p:sp>
      <p:sp>
        <p:nvSpPr>
          <p:cNvPr id="20" name="TextBox 19"/>
          <p:cNvSpPr txBox="1"/>
          <p:nvPr/>
        </p:nvSpPr>
        <p:spPr>
          <a:xfrm>
            <a:off x="6096000" y="2590800"/>
            <a:ext cx="1066800" cy="461665"/>
          </a:xfrm>
          <a:prstGeom prst="rect">
            <a:avLst/>
          </a:prstGeom>
          <a:noFill/>
        </p:spPr>
        <p:txBody>
          <a:bodyPr wrap="square" rtlCol="0">
            <a:spAutoFit/>
          </a:bodyPr>
          <a:lstStyle/>
          <a:p>
            <a:r>
              <a:rPr lang="bn-BD" sz="2400" dirty="0" smtClean="0">
                <a:latin typeface="NikoshBAN" pitchFamily="2" charset="0"/>
                <a:cs typeface="NikoshBAN" pitchFamily="2" charset="0"/>
              </a:rPr>
              <a:t>স্পিকার</a:t>
            </a:r>
            <a:endParaRPr lang="en-US" sz="2400" dirty="0">
              <a:latin typeface="NikoshBAN" pitchFamily="2" charset="0"/>
              <a:cs typeface="NikoshBAN" pitchFamily="2" charset="0"/>
            </a:endParaRPr>
          </a:p>
        </p:txBody>
      </p:sp>
      <p:sp>
        <p:nvSpPr>
          <p:cNvPr id="21" name="TextBox 20"/>
          <p:cNvSpPr txBox="1"/>
          <p:nvPr/>
        </p:nvSpPr>
        <p:spPr>
          <a:xfrm>
            <a:off x="1066800" y="5410200"/>
            <a:ext cx="1371600" cy="461665"/>
          </a:xfrm>
          <a:prstGeom prst="rect">
            <a:avLst/>
          </a:prstGeom>
          <a:noFill/>
        </p:spPr>
        <p:txBody>
          <a:bodyPr wrap="square" rtlCol="0">
            <a:spAutoFit/>
          </a:bodyPr>
          <a:lstStyle/>
          <a:p>
            <a:r>
              <a:rPr lang="bn-BD" sz="2400" dirty="0" smtClean="0">
                <a:latin typeface="NikoshBAN" pitchFamily="2" charset="0"/>
                <a:cs typeface="NikoshBAN" pitchFamily="2" charset="0"/>
              </a:rPr>
              <a:t>কি বোর্ড</a:t>
            </a:r>
            <a:endParaRPr lang="en-US" sz="2400" dirty="0">
              <a:latin typeface="NikoshBAN" pitchFamily="2" charset="0"/>
              <a:cs typeface="NikoshBAN" pitchFamily="2" charset="0"/>
            </a:endParaRPr>
          </a:p>
        </p:txBody>
      </p:sp>
      <p:sp>
        <p:nvSpPr>
          <p:cNvPr id="22" name="TextBox 21"/>
          <p:cNvSpPr txBox="1"/>
          <p:nvPr/>
        </p:nvSpPr>
        <p:spPr>
          <a:xfrm>
            <a:off x="4572000" y="5715000"/>
            <a:ext cx="914400" cy="461665"/>
          </a:xfrm>
          <a:prstGeom prst="rect">
            <a:avLst/>
          </a:prstGeom>
          <a:noFill/>
        </p:spPr>
        <p:txBody>
          <a:bodyPr wrap="square" rtlCol="0">
            <a:spAutoFit/>
          </a:bodyPr>
          <a:lstStyle/>
          <a:p>
            <a:r>
              <a:rPr lang="bn-BD" sz="2400" dirty="0" smtClean="0">
                <a:latin typeface="NikoshBAN" pitchFamily="2" charset="0"/>
                <a:cs typeface="NikoshBAN" pitchFamily="2" charset="0"/>
              </a:rPr>
              <a:t>মাউস</a:t>
            </a:r>
            <a:endParaRPr lang="en-US" sz="2400" dirty="0">
              <a:latin typeface="NikoshBAN" pitchFamily="2" charset="0"/>
              <a:cs typeface="NikoshBAN" pitchFamily="2" charset="0"/>
            </a:endParaRPr>
          </a:p>
        </p:txBody>
      </p:sp>
      <p:sp>
        <p:nvSpPr>
          <p:cNvPr id="23" name="TextBox 22"/>
          <p:cNvSpPr txBox="1"/>
          <p:nvPr/>
        </p:nvSpPr>
        <p:spPr>
          <a:xfrm>
            <a:off x="1143000" y="3276600"/>
            <a:ext cx="533400" cy="369332"/>
          </a:xfrm>
          <a:prstGeom prst="rect">
            <a:avLst/>
          </a:prstGeom>
          <a:solidFill>
            <a:schemeClr val="bg1"/>
          </a:solidFill>
        </p:spPr>
        <p:txBody>
          <a:bodyPr wrap="square" rtlCol="0">
            <a:spAutoFit/>
          </a:bodyPr>
          <a:lstStyle/>
          <a:p>
            <a:endParaRPr lang="en-US" dirty="0"/>
          </a:p>
        </p:txBody>
      </p:sp>
      <p:pic>
        <p:nvPicPr>
          <p:cNvPr id="24" name="Picture 23" descr="printer.jpeg"/>
          <p:cNvPicPr>
            <a:picLocks noChangeAspect="1"/>
          </p:cNvPicPr>
          <p:nvPr/>
        </p:nvPicPr>
        <p:blipFill>
          <a:blip r:embed="rId4"/>
          <a:stretch>
            <a:fillRect/>
          </a:stretch>
        </p:blipFill>
        <p:spPr>
          <a:xfrm>
            <a:off x="7391400" y="3962400"/>
            <a:ext cx="1431355" cy="1419225"/>
          </a:xfrm>
          <a:prstGeom prst="rect">
            <a:avLst/>
          </a:prstGeom>
        </p:spPr>
      </p:pic>
      <p:sp>
        <p:nvSpPr>
          <p:cNvPr id="27" name="TextBox 26"/>
          <p:cNvSpPr txBox="1"/>
          <p:nvPr/>
        </p:nvSpPr>
        <p:spPr>
          <a:xfrm>
            <a:off x="5638800" y="5715000"/>
            <a:ext cx="1295400" cy="369332"/>
          </a:xfrm>
          <a:prstGeom prst="rect">
            <a:avLst/>
          </a:prstGeom>
          <a:solidFill>
            <a:schemeClr val="bg1"/>
          </a:solidFill>
        </p:spPr>
        <p:txBody>
          <a:bodyPr wrap="square" rtlCol="0">
            <a:spAutoFit/>
          </a:bodyPr>
          <a:lstStyle/>
          <a:p>
            <a:endParaRPr lang="en-US" dirty="0"/>
          </a:p>
        </p:txBody>
      </p:sp>
      <p:sp>
        <p:nvSpPr>
          <p:cNvPr id="28" name="TextBox 27"/>
          <p:cNvSpPr txBox="1"/>
          <p:nvPr/>
        </p:nvSpPr>
        <p:spPr>
          <a:xfrm>
            <a:off x="5562600" y="1905000"/>
            <a:ext cx="685800" cy="369332"/>
          </a:xfrm>
          <a:prstGeom prst="rect">
            <a:avLst/>
          </a:prstGeom>
          <a:solidFill>
            <a:schemeClr val="bg1"/>
          </a:solidFill>
        </p:spPr>
        <p:txBody>
          <a:bodyPr wrap="square" rtlCol="0">
            <a:spAutoFit/>
          </a:bodyPr>
          <a:lstStyle/>
          <a:p>
            <a:endParaRPr lang="en-US" dirty="0"/>
          </a:p>
        </p:txBody>
      </p:sp>
      <p:sp>
        <p:nvSpPr>
          <p:cNvPr id="30" name="TextBox 29"/>
          <p:cNvSpPr txBox="1"/>
          <p:nvPr/>
        </p:nvSpPr>
        <p:spPr>
          <a:xfrm>
            <a:off x="5867400" y="1600200"/>
            <a:ext cx="457200" cy="369332"/>
          </a:xfrm>
          <a:prstGeom prst="rect">
            <a:avLst/>
          </a:prstGeom>
          <a:solidFill>
            <a:schemeClr val="bg1"/>
          </a:solidFill>
        </p:spPr>
        <p:txBody>
          <a:bodyPr wrap="square" rtlCol="0">
            <a:spAutoFit/>
          </a:bodyPr>
          <a:lstStyle/>
          <a:p>
            <a:endParaRPr lang="en-US" dirty="0"/>
          </a:p>
        </p:txBody>
      </p:sp>
      <p:sp>
        <p:nvSpPr>
          <p:cNvPr id="31" name="TextBox 30"/>
          <p:cNvSpPr txBox="1"/>
          <p:nvPr/>
        </p:nvSpPr>
        <p:spPr>
          <a:xfrm>
            <a:off x="7924800" y="5486400"/>
            <a:ext cx="762000" cy="400110"/>
          </a:xfrm>
          <a:prstGeom prst="rect">
            <a:avLst/>
          </a:prstGeom>
          <a:noFill/>
        </p:spPr>
        <p:txBody>
          <a:bodyPr wrap="square" rtlCol="0">
            <a:spAutoFit/>
          </a:bodyPr>
          <a:lstStyle/>
          <a:p>
            <a:r>
              <a:rPr lang="bn-BD" sz="2000" dirty="0" smtClean="0">
                <a:latin typeface="NikoshBAN" pitchFamily="2" charset="0"/>
                <a:cs typeface="NikoshBAN" pitchFamily="2" charset="0"/>
              </a:rPr>
              <a:t>প্রিন্টার</a:t>
            </a:r>
            <a:endParaRPr lang="en-US" sz="2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1000" fill="hold"/>
                                        <p:tgtEl>
                                          <p:spTgt spid="102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1000" fill="hold"/>
                                        <p:tgtEl>
                                          <p:spTgt spid="24"/>
                                        </p:tgtEl>
                                        <p:attrNameLst>
                                          <p:attrName>ppt_x</p:attrName>
                                        </p:attrNameLst>
                                      </p:cBhvr>
                                      <p:tavLst>
                                        <p:tav tm="0">
                                          <p:val>
                                            <p:strVal val="#ppt_x-.2"/>
                                          </p:val>
                                        </p:tav>
                                        <p:tav tm="100000">
                                          <p:val>
                                            <p:strVal val="#ppt_x"/>
                                          </p:val>
                                        </p:tav>
                                      </p:tavLst>
                                    </p:anim>
                                    <p:anim calcmode="lin" valueType="num">
                                      <p:cBhvr>
                                        <p:cTn id="1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600200"/>
          </a:xfrm>
          <a:solidFill>
            <a:srgbClr val="00B0F0"/>
          </a:solidFill>
        </p:spPr>
        <p:txBody>
          <a:bodyPr>
            <a:normAutofit fontScale="90000"/>
          </a:bodyPr>
          <a:lstStyle/>
          <a:p>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bn-BD" dirty="0" smtClean="0">
                <a:latin typeface="NikoshBAN" pitchFamily="2" charset="0"/>
                <a:cs typeface="NikoshBAN" pitchFamily="2" charset="0"/>
              </a:rPr>
              <a:t>পাঠ ঘোষনা</a:t>
            </a:r>
            <a:br>
              <a:rPr lang="bn-BD" dirty="0" smtClean="0">
                <a:latin typeface="NikoshBAN" pitchFamily="2" charset="0"/>
                <a:cs typeface="NikoshBAN" pitchFamily="2" charset="0"/>
              </a:rPr>
            </a:br>
            <a:r>
              <a:rPr lang="bn-BD" dirty="0" smtClean="0">
                <a:latin typeface="NikoshBAN" pitchFamily="2" charset="0"/>
                <a:cs typeface="NikoshBAN" pitchFamily="2" charset="0"/>
              </a:rPr>
              <a:t>কম্পিউটারের বিভিন্ন যন্ত্রাংশ বা ডিভাইস </a:t>
            </a:r>
            <a:br>
              <a:rPr lang="bn-BD" dirty="0" smtClean="0">
                <a:latin typeface="NikoshBAN" pitchFamily="2" charset="0"/>
                <a:cs typeface="NikoshBAN" pitchFamily="2" charset="0"/>
              </a:rPr>
            </a:b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8915400" cy="3886200"/>
          </a:xfrm>
          <a:solidFill>
            <a:srgbClr val="92D050"/>
          </a:solidFill>
        </p:spPr>
        <p:txBody>
          <a:bodyPr>
            <a:normAutofit fontScale="90000"/>
          </a:bodyPr>
          <a:lstStyle/>
          <a:p>
            <a:pPr algn="l"/>
            <a:r>
              <a:rPr lang="bn-BD" dirty="0" smtClean="0"/>
              <a:t>  </a:t>
            </a:r>
            <a:br>
              <a:rPr lang="bn-BD" dirty="0" smtClean="0"/>
            </a:br>
            <a:r>
              <a:rPr lang="bn-BD" dirty="0" smtClean="0">
                <a:latin typeface="NikoshBAN" pitchFamily="2" charset="0"/>
                <a:cs typeface="NikoshBAN" pitchFamily="2" charset="0"/>
              </a:rPr>
              <a:t>শিখন ফল</a:t>
            </a:r>
            <a:br>
              <a:rPr lang="bn-BD" dirty="0" smtClean="0">
                <a:latin typeface="NikoshBAN" pitchFamily="2" charset="0"/>
                <a:cs typeface="NikoshBAN" pitchFamily="2" charset="0"/>
              </a:rPr>
            </a:br>
            <a:r>
              <a:rPr lang="bn-BD" sz="4000" dirty="0" smtClean="0">
                <a:latin typeface="NikoshBAN" pitchFamily="2" charset="0"/>
                <a:cs typeface="NikoshBAN" pitchFamily="2" charset="0"/>
              </a:rPr>
              <a:t>১। কম্পিউটার ডিভাইস কি তা বলতে পারবে ?</a:t>
            </a:r>
            <a:br>
              <a:rPr lang="bn-BD" sz="4000" dirty="0" smtClean="0">
                <a:latin typeface="NikoshBAN" pitchFamily="2" charset="0"/>
                <a:cs typeface="NikoshBAN" pitchFamily="2" charset="0"/>
              </a:rPr>
            </a:br>
            <a:r>
              <a:rPr lang="bn-BD" sz="4000" dirty="0" smtClean="0">
                <a:latin typeface="NikoshBAN" pitchFamily="2" charset="0"/>
                <a:cs typeface="NikoshBAN" pitchFamily="2" charset="0"/>
              </a:rPr>
              <a:t>২। ইনপুট ও আউটপুট ডিভাইস গুলি বলতে পারবে ?</a:t>
            </a:r>
            <a:br>
              <a:rPr lang="bn-BD" sz="4000" dirty="0" smtClean="0">
                <a:latin typeface="NikoshBAN" pitchFamily="2" charset="0"/>
                <a:cs typeface="NikoshBAN" pitchFamily="2" charset="0"/>
              </a:rPr>
            </a:br>
            <a:r>
              <a:rPr lang="bn-BD" sz="4000" dirty="0" smtClean="0">
                <a:latin typeface="NikoshBAN" pitchFamily="2" charset="0"/>
                <a:cs typeface="NikoshBAN" pitchFamily="2" charset="0"/>
              </a:rPr>
              <a:t>৩। প্রধান ডিভাইস ও অন্যান্য ডিভাইস সম্পর্কে বলতে পারবে ?</a:t>
            </a:r>
            <a:br>
              <a:rPr lang="bn-BD" sz="4000" dirty="0" smtClean="0">
                <a:latin typeface="NikoshBAN" pitchFamily="2" charset="0"/>
                <a:cs typeface="NikoshBAN" pitchFamily="2" charset="0"/>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077200" cy="4724400"/>
          </a:xfrm>
        </p:spPr>
        <p:txBody>
          <a:bodyPr>
            <a:normAutofit fontScale="90000"/>
          </a:bodyPr>
          <a:lstStyle/>
          <a:p>
            <a:pPr algn="l"/>
            <a:r>
              <a:rPr lang="bn-BD" sz="4000" dirty="0" smtClean="0">
                <a:solidFill>
                  <a:srgbClr val="C00000"/>
                </a:solidFill>
                <a:latin typeface="NikoshBAN" pitchFamily="2" charset="0"/>
                <a:cs typeface="NikoshBAN" pitchFamily="2" charset="0"/>
              </a:rPr>
              <a:t>শিখন ফলের উত্তর </a:t>
            </a:r>
            <a:br>
              <a:rPr lang="bn-BD" sz="4000" dirty="0" smtClean="0">
                <a:solidFill>
                  <a:srgbClr val="C00000"/>
                </a:solidFill>
                <a:latin typeface="NikoshBAN" pitchFamily="2" charset="0"/>
                <a:cs typeface="NikoshBAN" pitchFamily="2" charset="0"/>
              </a:rPr>
            </a:br>
            <a:r>
              <a:rPr lang="bn-BD" sz="4000" dirty="0" smtClean="0">
                <a:solidFill>
                  <a:srgbClr val="C00000"/>
                </a:solidFill>
                <a:latin typeface="NikoshBAN" pitchFamily="2" charset="0"/>
                <a:cs typeface="NikoshBAN" pitchFamily="2" charset="0"/>
              </a:rPr>
              <a:t>১। ডিভাইস কথাটির অর্থ অংশ । যেমনঃ কি বোর্ড </a:t>
            </a:r>
            <a:br>
              <a:rPr lang="bn-BD" sz="4000" dirty="0" smtClean="0">
                <a:solidFill>
                  <a:srgbClr val="C00000"/>
                </a:solidFill>
                <a:latin typeface="NikoshBAN" pitchFamily="2" charset="0"/>
                <a:cs typeface="NikoshBAN" pitchFamily="2" charset="0"/>
              </a:rPr>
            </a:br>
            <a:r>
              <a:rPr lang="bn-BD" sz="4000" dirty="0" smtClean="0">
                <a:solidFill>
                  <a:srgbClr val="C00000"/>
                </a:solidFill>
                <a:latin typeface="NikoshBAN" pitchFamily="2" charset="0"/>
                <a:cs typeface="NikoshBAN" pitchFamily="2" charset="0"/>
              </a:rPr>
              <a:t>২। কম্পিউটারে কোন তথ্য ইন বা প্রবেশ করাকে ইনপুট বলে এবং মাধ্যমকে ইনপুট ডিভাইস বলে। ইনপুটের ফলাফল কে আউটপুট বলে আর মাধ্যমকে আউটপুট ডিভাইস বলে। </a:t>
            </a:r>
            <a:br>
              <a:rPr lang="bn-BD" sz="4000" dirty="0" smtClean="0">
                <a:solidFill>
                  <a:srgbClr val="C00000"/>
                </a:solidFill>
                <a:latin typeface="NikoshBAN" pitchFamily="2" charset="0"/>
                <a:cs typeface="NikoshBAN" pitchFamily="2" charset="0"/>
              </a:rPr>
            </a:br>
            <a:r>
              <a:rPr lang="bn-BD" sz="4000" dirty="0" smtClean="0">
                <a:solidFill>
                  <a:srgbClr val="C00000"/>
                </a:solidFill>
                <a:latin typeface="NikoshBAN" pitchFamily="2" charset="0"/>
                <a:cs typeface="NikoshBAN" pitchFamily="2" charset="0"/>
              </a:rPr>
              <a:t>৩। সি পি ইউ বা সিস্টেম ইউনিটকে প্রধান ডিভাইস বলা হয়।</a:t>
            </a:r>
            <a:endParaRPr lang="en-US" sz="40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bn-BD" dirty="0" smtClean="0">
                <a:latin typeface="NikoshBAN" pitchFamily="2" charset="0"/>
                <a:cs typeface="NikoshBAN" pitchFamily="2" charset="0"/>
              </a:rPr>
              <a:t>ছবি দুটি দেখ-</a:t>
            </a:r>
            <a:endParaRPr lang="en-US" dirty="0"/>
          </a:p>
        </p:txBody>
      </p:sp>
      <p:pic>
        <p:nvPicPr>
          <p:cNvPr id="4" name="Content Placeholder 3" descr="system.jpeg"/>
          <p:cNvPicPr>
            <a:picLocks noGrp="1" noChangeAspect="1"/>
          </p:cNvPicPr>
          <p:nvPr>
            <p:ph idx="1"/>
          </p:nvPr>
        </p:nvPicPr>
        <p:blipFill>
          <a:blip r:embed="rId2"/>
          <a:stretch>
            <a:fillRect/>
          </a:stretch>
        </p:blipFill>
        <p:spPr>
          <a:xfrm>
            <a:off x="1219200" y="1524000"/>
            <a:ext cx="2286000" cy="2286000"/>
          </a:xfrm>
        </p:spPr>
      </p:pic>
      <p:pic>
        <p:nvPicPr>
          <p:cNvPr id="5" name="Picture 4" descr="head.jpeg"/>
          <p:cNvPicPr>
            <a:picLocks noChangeAspect="1"/>
          </p:cNvPicPr>
          <p:nvPr/>
        </p:nvPicPr>
        <p:blipFill>
          <a:blip r:embed="rId3"/>
          <a:stretch>
            <a:fillRect/>
          </a:stretch>
        </p:blipFill>
        <p:spPr>
          <a:xfrm>
            <a:off x="4267200" y="1600200"/>
            <a:ext cx="1962150" cy="2117469"/>
          </a:xfrm>
          <a:prstGeom prst="rect">
            <a:avLst/>
          </a:prstGeom>
        </p:spPr>
      </p:pic>
      <p:cxnSp>
        <p:nvCxnSpPr>
          <p:cNvPr id="9" name="Straight Arrow Connector 8"/>
          <p:cNvCxnSpPr/>
          <p:nvPr/>
        </p:nvCxnSpPr>
        <p:spPr>
          <a:xfrm flipV="1">
            <a:off x="3200400" y="1981200"/>
            <a:ext cx="1752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76400" y="3962400"/>
            <a:ext cx="1981200" cy="830997"/>
          </a:xfrm>
          <a:prstGeom prst="rect">
            <a:avLst/>
          </a:prstGeom>
          <a:noFill/>
        </p:spPr>
        <p:txBody>
          <a:bodyPr wrap="square" rtlCol="0">
            <a:spAutoFit/>
          </a:bodyPr>
          <a:lstStyle/>
          <a:p>
            <a:r>
              <a:rPr lang="bn-BD" sz="2400" dirty="0" smtClean="0">
                <a:latin typeface="NikoshBAN" pitchFamily="2" charset="0"/>
                <a:cs typeface="NikoshBAN" pitchFamily="2" charset="0"/>
              </a:rPr>
              <a:t>সিস্টেম ইউনিট বা প্রধান ডিভাইস</a:t>
            </a:r>
            <a:endParaRPr lang="en-US" sz="2400" dirty="0">
              <a:latin typeface="NikoshBAN" pitchFamily="2" charset="0"/>
              <a:cs typeface="NikoshBAN" pitchFamily="2" charset="0"/>
            </a:endParaRPr>
          </a:p>
        </p:txBody>
      </p:sp>
      <p:cxnSp>
        <p:nvCxnSpPr>
          <p:cNvPr id="10" name="Straight Arrow Connector 9"/>
          <p:cNvCxnSpPr/>
          <p:nvPr/>
        </p:nvCxnSpPr>
        <p:spPr>
          <a:xfrm rot="10800000">
            <a:off x="5867400" y="18288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34200" y="1676400"/>
            <a:ext cx="1508746" cy="830997"/>
          </a:xfrm>
          <a:prstGeom prst="rect">
            <a:avLst/>
          </a:prstGeom>
          <a:noFill/>
        </p:spPr>
        <p:txBody>
          <a:bodyPr wrap="none" rtlCol="0">
            <a:spAutoFit/>
          </a:bodyPr>
          <a:lstStyle/>
          <a:p>
            <a:r>
              <a:rPr lang="bn-BD" sz="2400" dirty="0" smtClean="0">
                <a:latin typeface="NikoshBAN" pitchFamily="2" charset="0"/>
                <a:cs typeface="NikoshBAN" pitchFamily="2" charset="0"/>
              </a:rPr>
              <a:t>সি</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পি ইউ </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বা </a:t>
            </a:r>
          </a:p>
          <a:p>
            <a:r>
              <a:rPr lang="bn-BD" sz="2400" dirty="0" smtClean="0">
                <a:latin typeface="NikoshBAN" pitchFamily="2" charset="0"/>
                <a:cs typeface="NikoshBAN" pitchFamily="2" charset="0"/>
              </a:rPr>
              <a:t>     মস্তিস্ক</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14400"/>
          </a:xfrm>
          <a:solidFill>
            <a:srgbClr val="FFC000"/>
          </a:solidFill>
        </p:spPr>
        <p:txBody>
          <a:bodyPr>
            <a:normAutofit fontScale="90000"/>
          </a:bodyPr>
          <a:lstStyle/>
          <a:p>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bn-BD" dirty="0" smtClean="0">
                <a:latin typeface="NikoshBAN" pitchFamily="2" charset="0"/>
                <a:cs typeface="NikoshBAN" pitchFamily="2" charset="0"/>
              </a:rPr>
              <a:t>ছবিগুলি দেখ ও বলার চেষ্টা কর</a:t>
            </a:r>
            <a:br>
              <a:rPr lang="bn-BD" dirty="0" smtClean="0">
                <a:latin typeface="NikoshBAN" pitchFamily="2" charset="0"/>
                <a:cs typeface="NikoshBAN" pitchFamily="2" charset="0"/>
              </a:rPr>
            </a:br>
            <a:endParaRPr lang="en-US" dirty="0">
              <a:latin typeface="NikoshBAN" pitchFamily="2" charset="0"/>
              <a:cs typeface="NikoshBAN" pitchFamily="2" charset="0"/>
            </a:endParaRPr>
          </a:p>
        </p:txBody>
      </p:sp>
      <p:pic>
        <p:nvPicPr>
          <p:cNvPr id="4" name="Content Placeholder 3" descr="kb.jpeg"/>
          <p:cNvPicPr>
            <a:picLocks noGrp="1" noChangeAspect="1"/>
          </p:cNvPicPr>
          <p:nvPr>
            <p:ph idx="1"/>
          </p:nvPr>
        </p:nvPicPr>
        <p:blipFill>
          <a:blip r:embed="rId3">
            <a:duotone>
              <a:prstClr val="black"/>
              <a:schemeClr val="accent5">
                <a:tint val="45000"/>
                <a:satMod val="400000"/>
              </a:schemeClr>
            </a:duotone>
          </a:blip>
          <a:stretch>
            <a:fillRect/>
          </a:stretch>
        </p:blipFill>
        <p:spPr>
          <a:xfrm>
            <a:off x="762000" y="1295400"/>
            <a:ext cx="3224853" cy="2324894"/>
          </a:xfrm>
          <a:solidFill>
            <a:srgbClr val="00B050"/>
          </a:solidFill>
        </p:spPr>
      </p:pic>
      <p:pic>
        <p:nvPicPr>
          <p:cNvPr id="5" name="Picture 4" descr="mouse.jpeg"/>
          <p:cNvPicPr>
            <a:picLocks noChangeAspect="1"/>
          </p:cNvPicPr>
          <p:nvPr/>
        </p:nvPicPr>
        <p:blipFill>
          <a:blip r:embed="rId4"/>
          <a:stretch>
            <a:fillRect/>
          </a:stretch>
        </p:blipFill>
        <p:spPr>
          <a:xfrm>
            <a:off x="4572000" y="1295400"/>
            <a:ext cx="2000250" cy="1758841"/>
          </a:xfrm>
          <a:prstGeom prst="rect">
            <a:avLst/>
          </a:prstGeom>
        </p:spPr>
      </p:pic>
      <p:pic>
        <p:nvPicPr>
          <p:cNvPr id="6" name="Picture 5" descr="printer.jpeg"/>
          <p:cNvPicPr>
            <a:picLocks noChangeAspect="1"/>
          </p:cNvPicPr>
          <p:nvPr/>
        </p:nvPicPr>
        <p:blipFill>
          <a:blip r:embed="rId5"/>
          <a:stretch>
            <a:fillRect/>
          </a:stretch>
        </p:blipFill>
        <p:spPr>
          <a:xfrm>
            <a:off x="7086599" y="1371600"/>
            <a:ext cx="1431355" cy="1419225"/>
          </a:xfrm>
          <a:prstGeom prst="rect">
            <a:avLst/>
          </a:prstGeom>
        </p:spPr>
      </p:pic>
      <p:pic>
        <p:nvPicPr>
          <p:cNvPr id="10" name="Picture 9" descr="hand.jpeg"/>
          <p:cNvPicPr>
            <a:picLocks noChangeAspect="1"/>
          </p:cNvPicPr>
          <p:nvPr/>
        </p:nvPicPr>
        <p:blipFill>
          <a:blip r:embed="rId6"/>
          <a:stretch>
            <a:fillRect/>
          </a:stretch>
        </p:blipFill>
        <p:spPr>
          <a:xfrm>
            <a:off x="6629399" y="3124200"/>
            <a:ext cx="1937361" cy="1295400"/>
          </a:xfrm>
          <a:prstGeom prst="rect">
            <a:avLst/>
          </a:prstGeom>
        </p:spPr>
      </p:pic>
      <p:sp>
        <p:nvSpPr>
          <p:cNvPr id="13" name="Rectangle 12"/>
          <p:cNvSpPr/>
          <p:nvPr/>
        </p:nvSpPr>
        <p:spPr>
          <a:xfrm>
            <a:off x="2133600" y="3124200"/>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solidFill>
                  <a:schemeClr val="bg1"/>
                </a:solidFill>
                <a:latin typeface="NikoshBAN" pitchFamily="2" charset="0"/>
                <a:cs typeface="NikoshBAN" pitchFamily="2" charset="0"/>
              </a:rPr>
              <a:t>কি বোর্ড</a:t>
            </a:r>
            <a:endParaRPr lang="en-US" sz="2000" dirty="0">
              <a:solidFill>
                <a:schemeClr val="bg1"/>
              </a:solidFill>
              <a:latin typeface="NikoshBAN" pitchFamily="2" charset="0"/>
              <a:cs typeface="NikoshBAN" pitchFamily="2" charset="0"/>
            </a:endParaRPr>
          </a:p>
        </p:txBody>
      </p:sp>
      <p:sp>
        <p:nvSpPr>
          <p:cNvPr id="14" name="TextBox 13"/>
          <p:cNvSpPr txBox="1"/>
          <p:nvPr/>
        </p:nvSpPr>
        <p:spPr>
          <a:xfrm>
            <a:off x="5029200" y="3124200"/>
            <a:ext cx="838200" cy="400110"/>
          </a:xfrm>
          <a:prstGeom prst="rect">
            <a:avLst/>
          </a:prstGeom>
          <a:noFill/>
        </p:spPr>
        <p:txBody>
          <a:bodyPr wrap="square" rtlCol="0">
            <a:spAutoFit/>
          </a:bodyPr>
          <a:lstStyle/>
          <a:p>
            <a:r>
              <a:rPr lang="bn-BD" sz="2000" dirty="0" smtClean="0">
                <a:latin typeface="NikoshBAN" pitchFamily="2" charset="0"/>
                <a:cs typeface="NikoshBAN" pitchFamily="2" charset="0"/>
              </a:rPr>
              <a:t>মাউস</a:t>
            </a:r>
            <a:endParaRPr lang="en-US" sz="2000" dirty="0">
              <a:latin typeface="NikoshBAN" pitchFamily="2" charset="0"/>
              <a:cs typeface="NikoshBAN" pitchFamily="2" charset="0"/>
            </a:endParaRPr>
          </a:p>
        </p:txBody>
      </p:sp>
      <p:sp>
        <p:nvSpPr>
          <p:cNvPr id="15" name="TextBox 14"/>
          <p:cNvSpPr txBox="1"/>
          <p:nvPr/>
        </p:nvSpPr>
        <p:spPr>
          <a:xfrm>
            <a:off x="8001000" y="2667000"/>
            <a:ext cx="838200" cy="400110"/>
          </a:xfrm>
          <a:prstGeom prst="rect">
            <a:avLst/>
          </a:prstGeom>
          <a:noFill/>
        </p:spPr>
        <p:txBody>
          <a:bodyPr wrap="square" rtlCol="0">
            <a:spAutoFit/>
          </a:bodyPr>
          <a:lstStyle/>
          <a:p>
            <a:r>
              <a:rPr lang="bn-BD" sz="2000" dirty="0" smtClean="0">
                <a:latin typeface="NikoshBAN" pitchFamily="2" charset="0"/>
                <a:cs typeface="NikoshBAN" pitchFamily="2" charset="0"/>
              </a:rPr>
              <a:t>প্রিন্টার</a:t>
            </a:r>
            <a:endParaRPr lang="en-US" sz="2000" dirty="0">
              <a:latin typeface="NikoshBAN" pitchFamily="2" charset="0"/>
              <a:cs typeface="NikoshBAN" pitchFamily="2" charset="0"/>
            </a:endParaRPr>
          </a:p>
        </p:txBody>
      </p:sp>
      <p:cxnSp>
        <p:nvCxnSpPr>
          <p:cNvPr id="17" name="Straight Arrow Connector 16"/>
          <p:cNvCxnSpPr/>
          <p:nvPr/>
        </p:nvCxnSpPr>
        <p:spPr>
          <a:xfrm>
            <a:off x="3429000" y="2590800"/>
            <a:ext cx="1066800" cy="76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7239000" y="2971800"/>
            <a:ext cx="457200" cy="152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43800" y="4572000"/>
            <a:ext cx="1066800" cy="400110"/>
          </a:xfrm>
          <a:prstGeom prst="rect">
            <a:avLst/>
          </a:prstGeom>
          <a:noFill/>
        </p:spPr>
        <p:txBody>
          <a:bodyPr wrap="square" rtlCol="0">
            <a:spAutoFit/>
          </a:bodyPr>
          <a:lstStyle/>
          <a:p>
            <a:r>
              <a:rPr lang="bn-BD" sz="2000" dirty="0" smtClean="0">
                <a:latin typeface="NikoshBAN" pitchFamily="2" charset="0"/>
                <a:cs typeface="NikoshBAN" pitchFamily="2" charset="0"/>
              </a:rPr>
              <a:t>আউটপুট</a:t>
            </a:r>
            <a:endParaRPr lang="en-US" sz="2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ppt_x</p:attrName>
                                        </p:attrNameLst>
                                      </p:cBhvr>
                                      <p:tavLst>
                                        <p:tav tm="0">
                                          <p:val>
                                            <p:strVal val="#ppt_x-.2"/>
                                          </p:val>
                                        </p:tav>
                                        <p:tav tm="100000">
                                          <p:val>
                                            <p:strVal val="#ppt_x"/>
                                          </p:val>
                                        </p:tav>
                                      </p:tavLst>
                                    </p:anim>
                                    <p:anim calcmode="lin" valueType="num">
                                      <p:cBhvr>
                                        <p:cTn id="2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ppt_x</p:attrName>
                                        </p:attrNameLst>
                                      </p:cBhvr>
                                      <p:tavLst>
                                        <p:tav tm="0">
                                          <p:val>
                                            <p:strVal val="#ppt_x-.2"/>
                                          </p:val>
                                        </p:tav>
                                        <p:tav tm="100000">
                                          <p:val>
                                            <p:strVal val="#ppt_x"/>
                                          </p:val>
                                        </p:tav>
                                      </p:tavLst>
                                    </p:anim>
                                    <p:anim calcmode="lin" valueType="num">
                                      <p:cBhvr>
                                        <p:cTn id="3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ppt_x</p:attrName>
                                        </p:attrNameLst>
                                      </p:cBhvr>
                                      <p:tavLst>
                                        <p:tav tm="0">
                                          <p:val>
                                            <p:strVal val="#ppt_x-.2"/>
                                          </p:val>
                                        </p:tav>
                                        <p:tav tm="100000">
                                          <p:val>
                                            <p:strVal val="#ppt_x"/>
                                          </p:val>
                                        </p:tav>
                                      </p:tavLst>
                                    </p:anim>
                                    <p:anim calcmode="lin" valueType="num">
                                      <p:cBhvr>
                                        <p:cTn id="4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ppt_x</p:attrName>
                                        </p:attrNameLst>
                                      </p:cBhvr>
                                      <p:tavLst>
                                        <p:tav tm="0">
                                          <p:val>
                                            <p:strVal val="#ppt_x-.2"/>
                                          </p:val>
                                        </p:tav>
                                        <p:tav tm="100000">
                                          <p:val>
                                            <p:strVal val="#ppt_x"/>
                                          </p:val>
                                        </p:tav>
                                      </p:tavLst>
                                    </p:anim>
                                    <p:anim calcmode="lin" valueType="num">
                                      <p:cBhvr>
                                        <p:cTn id="4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ppt_x</p:attrName>
                                        </p:attrNameLst>
                                      </p:cBhvr>
                                      <p:tavLst>
                                        <p:tav tm="0">
                                          <p:val>
                                            <p:strVal val="#ppt_x-.2"/>
                                          </p:val>
                                        </p:tav>
                                        <p:tav tm="100000">
                                          <p:val>
                                            <p:strVal val="#ppt_x"/>
                                          </p:val>
                                        </p:tav>
                                      </p:tavLst>
                                    </p:anim>
                                    <p:anim calcmode="lin" valueType="num">
                                      <p:cBhvr>
                                        <p:cTn id="5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ppt_x</p:attrName>
                                        </p:attrNameLst>
                                      </p:cBhvr>
                                      <p:tavLst>
                                        <p:tav tm="0">
                                          <p:val>
                                            <p:strVal val="#ppt_x-.2"/>
                                          </p:val>
                                        </p:tav>
                                        <p:tav tm="100000">
                                          <p:val>
                                            <p:strVal val="#ppt_x"/>
                                          </p:val>
                                        </p:tav>
                                      </p:tavLst>
                                    </p:anim>
                                    <p:anim calcmode="lin" valueType="num">
                                      <p:cBhvr>
                                        <p:cTn id="6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1000" fill="hold"/>
                                        <p:tgtEl>
                                          <p:spTgt spid="19"/>
                                        </p:tgtEl>
                                        <p:attrNameLst>
                                          <p:attrName>ppt_x</p:attrName>
                                        </p:attrNameLst>
                                      </p:cBhvr>
                                      <p:tavLst>
                                        <p:tav tm="0">
                                          <p:val>
                                            <p:strVal val="#ppt_x-.2"/>
                                          </p:val>
                                        </p:tav>
                                        <p:tav tm="100000">
                                          <p:val>
                                            <p:strVal val="#ppt_x"/>
                                          </p:val>
                                        </p:tav>
                                      </p:tavLst>
                                    </p:anim>
                                    <p:anim calcmode="lin" valueType="num">
                                      <p:cBhvr>
                                        <p:cTn id="6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nodeType="clickEffect">
                                  <p:stCondLst>
                                    <p:cond delay="0"/>
                                  </p:stCondLst>
                                  <p:childTnLst>
                                    <p:set>
                                      <p:cBhvr>
                                        <p:cTn id="74" dur="1" fill="hold">
                                          <p:stCondLst>
                                            <p:cond delay="0"/>
                                          </p:stCondLst>
                                        </p:cTn>
                                        <p:tgtEl>
                                          <p:spTgt spid="20">
                                            <p:txEl>
                                              <p:pRg st="0" end="0"/>
                                            </p:txEl>
                                          </p:spTgt>
                                        </p:tgtEl>
                                        <p:attrNameLst>
                                          <p:attrName>style.visibility</p:attrName>
                                        </p:attrNameLst>
                                      </p:cBhvr>
                                      <p:to>
                                        <p:strVal val="visible"/>
                                      </p:to>
                                    </p:set>
                                    <p:anim calcmode="lin" valueType="num">
                                      <p:cBhvr>
                                        <p:cTn id="75" dur="1000" fill="hold"/>
                                        <p:tgtEl>
                                          <p:spTgt spid="20">
                                            <p:txEl>
                                              <p:pRg st="0" end="0"/>
                                            </p:txEl>
                                          </p:spTgt>
                                        </p:tgtEl>
                                        <p:attrNameLst>
                                          <p:attrName>ppt_x</p:attrName>
                                        </p:attrNameLst>
                                      </p:cBhvr>
                                      <p:tavLst>
                                        <p:tav tm="0">
                                          <p:val>
                                            <p:strVal val="#ppt_x-.2"/>
                                          </p:val>
                                        </p:tav>
                                        <p:tav tm="100000">
                                          <p:val>
                                            <p:strVal val="#ppt_x"/>
                                          </p:val>
                                        </p:tav>
                                      </p:tavLst>
                                    </p:anim>
                                    <p:anim calcmode="lin" valueType="num">
                                      <p:cBhvr>
                                        <p:cTn id="76" dur="1000" fill="hold"/>
                                        <p:tgtEl>
                                          <p:spTgt spid="2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77"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a:solidFill>
            <a:srgbClr val="FFC000"/>
          </a:solidFill>
        </p:spPr>
        <p:txBody>
          <a:bodyPr>
            <a:normAutofit fontScale="90000"/>
          </a:bodyPr>
          <a:lstStyle/>
          <a:p>
            <a:pPr algn="l"/>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b="1" u="sng" dirty="0" err="1" smtClean="0">
                <a:latin typeface="NikoshBAN" pitchFamily="2" charset="0"/>
                <a:cs typeface="NikoshBAN" pitchFamily="2" charset="0"/>
              </a:rPr>
              <a:t>একক</a:t>
            </a:r>
            <a:r>
              <a:rPr lang="en-US" b="1" u="sng" dirty="0" smtClean="0">
                <a:latin typeface="NikoshBAN" pitchFamily="2" charset="0"/>
                <a:cs typeface="NikoshBAN" pitchFamily="2" charset="0"/>
              </a:rPr>
              <a:t> </a:t>
            </a:r>
            <a:r>
              <a:rPr lang="en-US" b="1" u="sng" dirty="0" err="1" smtClean="0">
                <a:latin typeface="NikoshBAN" pitchFamily="2" charset="0"/>
                <a:cs typeface="NikoshBAN" pitchFamily="2" charset="0"/>
              </a:rPr>
              <a:t>কাজ</a:t>
            </a:r>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dirty="0" smtClean="0">
                <a:latin typeface="NikoshBAN" pitchFamily="2" charset="0"/>
                <a:cs typeface="NikoshBAN" pitchFamily="2" charset="0"/>
              </a:rPr>
              <a:t>১। ছবিটির নাম কি  ? </a:t>
            </a:r>
            <a:br>
              <a:rPr lang="bn-BD" dirty="0" smtClean="0">
                <a:latin typeface="NikoshBAN" pitchFamily="2" charset="0"/>
                <a:cs typeface="NikoshBAN" pitchFamily="2" charset="0"/>
              </a:rPr>
            </a:br>
            <a:r>
              <a:rPr lang="bn-BD" b="1" u="sng" dirty="0" smtClean="0">
                <a:latin typeface="NikoshBAN" pitchFamily="2" charset="0"/>
                <a:cs typeface="NikoshBAN" pitchFamily="2" charset="0"/>
              </a:rPr>
              <a:t>জোড়ায় কাজ</a:t>
            </a:r>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dirty="0" smtClean="0">
                <a:latin typeface="NikoshBAN" pitchFamily="2" charset="0"/>
                <a:cs typeface="NikoshBAN" pitchFamily="2" charset="0"/>
              </a:rPr>
              <a:t>২। ইনপুট ডিভাইস কি?দুটি ইনপুট ডিভাইসের নাম বল ?</a:t>
            </a:r>
            <a:br>
              <a:rPr lang="bn-BD" dirty="0" smtClean="0">
                <a:latin typeface="NikoshBAN" pitchFamily="2" charset="0"/>
                <a:cs typeface="NikoshBAN" pitchFamily="2" charset="0"/>
              </a:rPr>
            </a:br>
            <a:r>
              <a:rPr lang="bn-BD" b="1" u="sng" dirty="0" smtClean="0">
                <a:latin typeface="NikoshBAN" pitchFamily="2" charset="0"/>
                <a:cs typeface="NikoshBAN" pitchFamily="2" charset="0"/>
              </a:rPr>
              <a:t>দলীয় কাজ</a:t>
            </a:r>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dirty="0" smtClean="0">
                <a:latin typeface="NikoshBAN" pitchFamily="2" charset="0"/>
                <a:cs typeface="NikoshBAN" pitchFamily="2" charset="0"/>
              </a:rPr>
              <a:t>৩।                            ছবিটি কিসের </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আলোচনা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bn-BD" dirty="0" smtClean="0">
                <a:latin typeface="NikoshBAN" pitchFamily="2" charset="0"/>
                <a:cs typeface="NikoshBAN" pitchFamily="2" charset="0"/>
              </a:rPr>
              <a:t>।</a:t>
            </a:r>
            <a:br>
              <a:rPr lang="bn-BD" dirty="0" smtClean="0">
                <a:latin typeface="NikoshBAN" pitchFamily="2" charset="0"/>
                <a:cs typeface="NikoshBAN" pitchFamily="2" charset="0"/>
              </a:rPr>
            </a:br>
            <a:endParaRPr lang="en-US" dirty="0">
              <a:latin typeface="NikoshBAN" pitchFamily="2" charset="0"/>
              <a:cs typeface="NikoshBAN" pitchFamily="2" charset="0"/>
            </a:endParaRPr>
          </a:p>
        </p:txBody>
      </p:sp>
      <p:pic>
        <p:nvPicPr>
          <p:cNvPr id="3" name="Picture 2" descr="mouse.jpeg"/>
          <p:cNvPicPr>
            <a:picLocks noChangeAspect="1"/>
          </p:cNvPicPr>
          <p:nvPr/>
        </p:nvPicPr>
        <p:blipFill>
          <a:blip r:embed="rId2"/>
          <a:stretch>
            <a:fillRect/>
          </a:stretch>
        </p:blipFill>
        <p:spPr>
          <a:xfrm>
            <a:off x="4114800" y="609600"/>
            <a:ext cx="2000250" cy="1758841"/>
          </a:xfrm>
          <a:prstGeom prst="rect">
            <a:avLst/>
          </a:prstGeom>
        </p:spPr>
      </p:pic>
      <p:pic>
        <p:nvPicPr>
          <p:cNvPr id="4" name="Picture 3" descr="printer.jpeg"/>
          <p:cNvPicPr>
            <a:picLocks noChangeAspect="1"/>
          </p:cNvPicPr>
          <p:nvPr/>
        </p:nvPicPr>
        <p:blipFill>
          <a:blip r:embed="rId3"/>
          <a:stretch>
            <a:fillRect/>
          </a:stretch>
        </p:blipFill>
        <p:spPr>
          <a:xfrm>
            <a:off x="2590800" y="3886200"/>
            <a:ext cx="1431355" cy="1419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56</Words>
  <Application>Microsoft Office PowerPoint</Application>
  <PresentationFormat>On-screen Show (4:3)</PresentationFormat>
  <Paragraphs>29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 ছবিগুলি লক্ষ্য কর  </vt:lpstr>
      <vt:lpstr> পাঠ ঘোষনা কম্পিউটারের বিভিন্ন যন্ত্রাংশ বা ডিভাইস  </vt:lpstr>
      <vt:lpstr>   শিখন ফল ১। কম্পিউটার ডিভাইস কি তা বলতে পারবে ? ২। ইনপুট ও আউটপুট ডিভাইস গুলি বলতে পারবে ? ৩। প্রধান ডিভাইস ও অন্যান্য ডিভাইস সম্পর্কে বলতে পারবে ? </vt:lpstr>
      <vt:lpstr>শিখন ফলের উত্তর  ১। ডিভাইস কথাটির অর্থ অংশ । যেমনঃ কি বোর্ড  ২। কম্পিউটারে কোন তথ্য ইন বা প্রবেশ করাকে ইনপুট বলে এবং মাধ্যমকে ইনপুট ডিভাইস বলে। ইনপুটের ফলাফল কে আউটপুট বলে আর মাধ্যমকে আউটপুট ডিভাইস বলে।  ৩। সি পি ইউ বা সিস্টেম ইউনিটকে প্রধান ডিভাইস বলা হয়।</vt:lpstr>
      <vt:lpstr>ছবি দুটি দেখ-</vt:lpstr>
      <vt:lpstr> ছবিগুলি দেখ ও বলার চেষ্টা কর </vt:lpstr>
      <vt:lpstr> একক কাজ ১। ছবিটির নাম কি  ?  জোড়ায় কাজ ২। ইনপুট ডিভাইস কি?দুটি ইনপুট ডিভাইসের নাম বল ? দলীয় কাজ ৩।                            ছবিটি কিসের  আলোচনা কর। </vt:lpstr>
      <vt:lpstr>মূল্যায়নঃ   ১।কম্পিউটারের ডিভাইস কি? ২।কম্পিউটারের কয়েকটি ডিভাইসের নাম লিখ ? ৩। কি বোর্ডের বর্ণনা কর।  </vt:lpstr>
      <vt:lpstr>বাডির কাজ ১। ছবি সহ দুটি আউটপুট ডিভাইসের বর্ণনা কর ।</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স্বাগতম</dc:title>
  <dc:creator/>
  <cp:lastModifiedBy>TSS</cp:lastModifiedBy>
  <cp:revision>156</cp:revision>
  <dcterms:created xsi:type="dcterms:W3CDTF">2006-08-16T00:00:00Z</dcterms:created>
  <dcterms:modified xsi:type="dcterms:W3CDTF">2013-04-23T07:06:43Z</dcterms:modified>
</cp:coreProperties>
</file>